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3034286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1667653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217230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299462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569593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1025597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389535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46885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3485515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260802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368E49-E323-405D-A567-004871D89127}" type="datetimeFigureOut">
              <a:rPr lang="es-ES" smtClean="0"/>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A8E892-AB40-462E-8DAF-D3254604C3C6}" type="slidenum">
              <a:rPr lang="es-ES" smtClean="0"/>
              <a:t>‹Nº›</a:t>
            </a:fld>
            <a:endParaRPr lang="es-ES"/>
          </a:p>
        </p:txBody>
      </p:sp>
    </p:spTree>
    <p:extLst>
      <p:ext uri="{BB962C8B-B14F-4D97-AF65-F5344CB8AC3E}">
        <p14:creationId xmlns:p14="http://schemas.microsoft.com/office/powerpoint/2010/main" val="490151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68E49-E323-405D-A567-004871D89127}" type="datetimeFigureOut">
              <a:rPr lang="es-ES" smtClean="0"/>
              <a:t>23/04/2018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8E892-AB40-462E-8DAF-D3254604C3C6}" type="slidenum">
              <a:rPr lang="es-ES" smtClean="0"/>
              <a:t>‹Nº›</a:t>
            </a:fld>
            <a:endParaRPr lang="es-ES"/>
          </a:p>
        </p:txBody>
      </p:sp>
    </p:spTree>
    <p:extLst>
      <p:ext uri="{BB962C8B-B14F-4D97-AF65-F5344CB8AC3E}">
        <p14:creationId xmlns:p14="http://schemas.microsoft.com/office/powerpoint/2010/main" val="24778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404664"/>
            <a:ext cx="7772400" cy="936104"/>
          </a:xfrm>
        </p:spPr>
        <p:txBody>
          <a:bodyPr>
            <a:normAutofit/>
          </a:bodyPr>
          <a:lstStyle/>
          <a:p>
            <a:r>
              <a:rPr lang="es-ES" sz="2800" dirty="0" smtClean="0"/>
              <a:t>FACTORES QUE DETERMINAN LA VERDAD</a:t>
            </a:r>
            <a:endParaRPr lang="es-ES" sz="2800" dirty="0"/>
          </a:p>
        </p:txBody>
      </p:sp>
      <p:sp>
        <p:nvSpPr>
          <p:cNvPr id="3" name="2 Subtítulo"/>
          <p:cNvSpPr>
            <a:spLocks noGrp="1"/>
          </p:cNvSpPr>
          <p:nvPr>
            <p:ph type="subTitle" idx="1"/>
          </p:nvPr>
        </p:nvSpPr>
        <p:spPr>
          <a:xfrm>
            <a:off x="755576" y="1412776"/>
            <a:ext cx="7848872" cy="4896544"/>
          </a:xfrm>
        </p:spPr>
        <p:txBody>
          <a:bodyPr>
            <a:normAutofit fontScale="70000" lnSpcReduction="20000"/>
          </a:bodyPr>
          <a:lstStyle/>
          <a:p>
            <a:pPr algn="l">
              <a:lnSpc>
                <a:spcPct val="115000"/>
              </a:lnSpc>
              <a:spcAft>
                <a:spcPts val="0"/>
              </a:spcAft>
            </a:pPr>
            <a:r>
              <a:rPr lang="es-ES" b="1" dirty="0">
                <a:solidFill>
                  <a:schemeClr val="tx1"/>
                </a:solidFill>
                <a:ea typeface="Calibri"/>
                <a:cs typeface="Times New Roman"/>
              </a:rPr>
              <a:t>Propiedades de la verdad</a:t>
            </a:r>
            <a:endParaRPr lang="es-ES" sz="2800" dirty="0">
              <a:solidFill>
                <a:schemeClr val="tx1"/>
              </a:solidFill>
              <a:ea typeface="Calibri"/>
              <a:cs typeface="Times New Roman"/>
            </a:endParaRPr>
          </a:p>
          <a:p>
            <a:pPr algn="l">
              <a:lnSpc>
                <a:spcPct val="115000"/>
              </a:lnSpc>
              <a:spcAft>
                <a:spcPts val="0"/>
              </a:spcAft>
            </a:pPr>
            <a:r>
              <a:rPr lang="es-ES" dirty="0">
                <a:solidFill>
                  <a:schemeClr val="tx1"/>
                </a:solidFill>
                <a:ea typeface="Calibri"/>
                <a:cs typeface="Times New Roman"/>
              </a:rPr>
              <a:t> </a:t>
            </a:r>
            <a:endParaRPr lang="es-ES" sz="2800" dirty="0">
              <a:solidFill>
                <a:schemeClr val="tx1"/>
              </a:solidFill>
              <a:ea typeface="Calibri"/>
              <a:cs typeface="Times New Roman"/>
            </a:endParaRPr>
          </a:p>
          <a:p>
            <a:pPr algn="l">
              <a:lnSpc>
                <a:spcPct val="115000"/>
              </a:lnSpc>
              <a:spcAft>
                <a:spcPts val="0"/>
              </a:spcAft>
            </a:pPr>
            <a:r>
              <a:rPr lang="es-ES" b="1" dirty="0">
                <a:solidFill>
                  <a:schemeClr val="tx1"/>
                </a:solidFill>
                <a:ea typeface="Calibri"/>
                <a:cs typeface="Times New Roman"/>
              </a:rPr>
              <a:t>A) Es absoluta:</a:t>
            </a:r>
            <a:r>
              <a:rPr lang="es-ES" dirty="0">
                <a:solidFill>
                  <a:schemeClr val="tx1"/>
                </a:solidFill>
                <a:ea typeface="Calibri"/>
                <a:cs typeface="Times New Roman"/>
              </a:rPr>
              <a:t> esto es que no admite grados, no es relativa. La verdad no es más o menos verdad: la proposición no es verdadera o es falsa, queda excluida de la tercera opción. Sin embargo se debe distinguir aquí un orden subjetivo y un orden objetivo; la verdad lógica en sí (objetivo) y la verdad lógica del sujeto que la posee (subjetivo).</a:t>
            </a:r>
            <a:endParaRPr lang="es-ES" sz="2800" dirty="0">
              <a:solidFill>
                <a:schemeClr val="tx1"/>
              </a:solidFill>
              <a:ea typeface="Calibri"/>
              <a:cs typeface="Times New Roman"/>
            </a:endParaRPr>
          </a:p>
          <a:p>
            <a:pPr algn="l">
              <a:lnSpc>
                <a:spcPct val="115000"/>
              </a:lnSpc>
              <a:spcAft>
                <a:spcPts val="0"/>
              </a:spcAft>
            </a:pPr>
            <a:r>
              <a:rPr lang="es-ES" dirty="0">
                <a:solidFill>
                  <a:schemeClr val="tx1"/>
                </a:solidFill>
                <a:ea typeface="Calibri"/>
                <a:cs typeface="Times New Roman"/>
              </a:rPr>
              <a:t>Así para una persona puede ser más verdadero algo porque tiene mayor conocimiento sobre el mismo asunto, sin embargo la verdad objetiva es la misma y permanece inmutable.</a:t>
            </a:r>
            <a:endParaRPr lang="es-ES" sz="2800" dirty="0">
              <a:solidFill>
                <a:schemeClr val="tx1"/>
              </a:solidFill>
              <a:ea typeface="Calibri"/>
              <a:cs typeface="Times New Roman"/>
            </a:endParaRPr>
          </a:p>
          <a:p>
            <a:pPr algn="l"/>
            <a:endParaRPr lang="es-ES" dirty="0"/>
          </a:p>
        </p:txBody>
      </p:sp>
    </p:spTree>
    <p:extLst>
      <p:ext uri="{BB962C8B-B14F-4D97-AF65-F5344CB8AC3E}">
        <p14:creationId xmlns:p14="http://schemas.microsoft.com/office/powerpoint/2010/main" val="2216821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472608"/>
          </a:xfrm>
        </p:spPr>
        <p:txBody>
          <a:bodyPr>
            <a:normAutofit fontScale="77500" lnSpcReduction="20000"/>
          </a:bodyPr>
          <a:lstStyle/>
          <a:p>
            <a:pPr>
              <a:lnSpc>
                <a:spcPct val="115000"/>
              </a:lnSpc>
              <a:spcAft>
                <a:spcPts val="0"/>
              </a:spcAft>
            </a:pPr>
            <a:r>
              <a:rPr lang="es-ES" b="1" dirty="0">
                <a:ea typeface="Calibri"/>
                <a:cs typeface="Times New Roman"/>
              </a:rPr>
              <a:t>B) Es Objetiva: </a:t>
            </a:r>
            <a:r>
              <a:rPr lang="es-ES" dirty="0">
                <a:ea typeface="Calibri"/>
                <a:cs typeface="Times New Roman"/>
              </a:rPr>
              <a:t>La verdad no depende del sujeto que la conoce; tiene una existencia, independientemente de que se conozca o no. Si un conocimiento es verdadero o falso, dependiendo de su adecuación con la realidad, la mente debe someterse al objeto y no </a:t>
            </a:r>
            <a:r>
              <a:rPr lang="es-ES" dirty="0" smtClean="0">
                <a:ea typeface="Calibri"/>
                <a:cs typeface="Times New Roman"/>
              </a:rPr>
              <a:t>el </a:t>
            </a:r>
            <a:r>
              <a:rPr lang="es-ES" dirty="0">
                <a:ea typeface="Calibri"/>
                <a:cs typeface="Times New Roman"/>
              </a:rPr>
              <a:t>objeto a la mente del sujeto, de ser así cada hombre tendría su propia verdad.</a:t>
            </a:r>
            <a:endParaRPr lang="es-ES" sz="2800" dirty="0">
              <a:ea typeface="Calibri"/>
              <a:cs typeface="Times New Roman"/>
            </a:endParaRPr>
          </a:p>
          <a:p>
            <a:pPr marL="0" indent="0">
              <a:lnSpc>
                <a:spcPct val="115000"/>
              </a:lnSpc>
              <a:spcAft>
                <a:spcPts val="0"/>
              </a:spcAft>
              <a:buNone/>
            </a:pPr>
            <a:endParaRPr lang="es-ES" sz="2800" dirty="0">
              <a:ea typeface="Calibri"/>
              <a:cs typeface="Times New Roman"/>
            </a:endParaRPr>
          </a:p>
          <a:p>
            <a:pPr>
              <a:lnSpc>
                <a:spcPct val="115000"/>
              </a:lnSpc>
              <a:spcAft>
                <a:spcPts val="0"/>
              </a:spcAft>
            </a:pPr>
            <a:r>
              <a:rPr lang="es-ES" b="1" dirty="0">
                <a:ea typeface="Calibri"/>
                <a:cs typeface="Times New Roman"/>
              </a:rPr>
              <a:t>C) Es una:</a:t>
            </a:r>
            <a:r>
              <a:rPr lang="es-ES" dirty="0">
                <a:ea typeface="Calibri"/>
                <a:cs typeface="Times New Roman"/>
              </a:rPr>
              <a:t> No puede oponerse así misma (Principio de no contradicción) Cuando el hombre se ve obligado a corregir algo que tenía por cierto no es culpa de la verdad sino de la forma personal de conocer la verdad. La verdad es una y el ser humano que avanza en el conocimiento descubre nuevos aspectos de las cosas y al mismo tiempo descubre modalidades de la misma verdad.</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1781937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nSpc>
                <a:spcPct val="115000"/>
              </a:lnSpc>
              <a:spcAft>
                <a:spcPts val="0"/>
              </a:spcAft>
            </a:pPr>
            <a:r>
              <a:rPr lang="es-ES" b="1" dirty="0">
                <a:ea typeface="Calibri"/>
                <a:cs typeface="Times New Roman"/>
              </a:rPr>
              <a:t>D) Es inmutable: </a:t>
            </a:r>
            <a:r>
              <a:rPr lang="es-ES" dirty="0">
                <a:ea typeface="Calibri"/>
                <a:cs typeface="Times New Roman"/>
              </a:rPr>
              <a:t>La verdad no cambia, lo que es verdadero lo es siempre. No hay diferentes verdades según las épocas lo que evoluciona es el conocimiento del hombre con respecto a la verdad.</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2610602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nSpc>
                <a:spcPct val="115000"/>
              </a:lnSpc>
              <a:spcAft>
                <a:spcPts val="0"/>
              </a:spcAft>
            </a:pPr>
            <a:r>
              <a:rPr lang="es-ES" b="1" dirty="0">
                <a:ea typeface="Calibri"/>
                <a:cs typeface="Times New Roman"/>
              </a:rPr>
              <a:t>El problema de los criterios</a:t>
            </a:r>
            <a:r>
              <a:rPr lang="es-ES" sz="4000" dirty="0">
                <a:ea typeface="Calibri"/>
                <a:cs typeface="Times New Roman"/>
              </a:rPr>
              <a:t/>
            </a:r>
            <a:br>
              <a:rPr lang="es-ES" sz="4000" dirty="0">
                <a:ea typeface="Calibri"/>
                <a:cs typeface="Times New Roman"/>
              </a:rPr>
            </a:br>
            <a:endParaRPr lang="es-ES" dirty="0"/>
          </a:p>
        </p:txBody>
      </p:sp>
      <p:sp>
        <p:nvSpPr>
          <p:cNvPr id="3" name="2 Marcador de contenido"/>
          <p:cNvSpPr>
            <a:spLocks noGrp="1"/>
          </p:cNvSpPr>
          <p:nvPr>
            <p:ph idx="1"/>
          </p:nvPr>
        </p:nvSpPr>
        <p:spPr/>
        <p:txBody>
          <a:bodyPr>
            <a:normAutofit fontScale="92500" lnSpcReduction="10000"/>
          </a:bodyPr>
          <a:lstStyle/>
          <a:p>
            <a:pPr>
              <a:lnSpc>
                <a:spcPct val="115000"/>
              </a:lnSpc>
              <a:spcAft>
                <a:spcPts val="0"/>
              </a:spcAft>
            </a:pPr>
            <a:r>
              <a:rPr lang="es-ES" dirty="0">
                <a:ea typeface="Calibri"/>
                <a:cs typeface="Times New Roman"/>
              </a:rPr>
              <a:t>Para la filosofía el término criterio se refiere al alcance del conocimiento humano y uno de sus problemas fundamentales es el de la verdad. Otros temas que le competen son los referentes a cómo el pensamiento se acerca a esta verdad. El ser humano que busca la verdad puede tener cierta actitud frente a ella, aunque </a:t>
            </a:r>
            <a:r>
              <a:rPr lang="es-ES" b="1" dirty="0">
                <a:ea typeface="Calibri"/>
                <a:cs typeface="Times New Roman"/>
              </a:rPr>
              <a:t>se tiene que recordar que estas posiciones no alteran la objetividad de la verdad.</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163116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rmAutofit fontScale="85000" lnSpcReduction="20000"/>
          </a:bodyPr>
          <a:lstStyle/>
          <a:p>
            <a:pPr>
              <a:lnSpc>
                <a:spcPct val="115000"/>
              </a:lnSpc>
              <a:spcAft>
                <a:spcPts val="0"/>
              </a:spcAft>
            </a:pPr>
            <a:r>
              <a:rPr lang="es-ES" b="1" dirty="0">
                <a:ea typeface="Calibri"/>
                <a:cs typeface="Times New Roman"/>
              </a:rPr>
              <a:t>Evidencia</a:t>
            </a:r>
            <a:endParaRPr lang="es-ES" sz="2800" dirty="0">
              <a:ea typeface="Calibri"/>
              <a:cs typeface="Times New Roman"/>
            </a:endParaRPr>
          </a:p>
          <a:p>
            <a:pPr marL="0" indent="0">
              <a:lnSpc>
                <a:spcPct val="115000"/>
              </a:lnSpc>
              <a:spcAft>
                <a:spcPts val="0"/>
              </a:spcAft>
              <a:buNone/>
            </a:pPr>
            <a:r>
              <a:rPr lang="es-ES" dirty="0">
                <a:ea typeface="Calibri"/>
                <a:cs typeface="Times New Roman"/>
              </a:rPr>
              <a:t> </a:t>
            </a:r>
            <a:endParaRPr lang="es-ES" sz="2800" dirty="0">
              <a:ea typeface="Calibri"/>
              <a:cs typeface="Times New Roman"/>
            </a:endParaRPr>
          </a:p>
          <a:p>
            <a:pPr>
              <a:lnSpc>
                <a:spcPct val="115000"/>
              </a:lnSpc>
              <a:spcAft>
                <a:spcPts val="0"/>
              </a:spcAft>
            </a:pPr>
            <a:r>
              <a:rPr lang="es-ES" dirty="0">
                <a:ea typeface="Calibri"/>
                <a:cs typeface="Times New Roman"/>
              </a:rPr>
              <a:t>Es cuando el hombre considera que no existe posibilidad de error. La evidencia puede estar en el ambiente físico, esta entra a nuestra mente por medio de los sentidos externos (</a:t>
            </a:r>
            <a:r>
              <a:rPr lang="es-ES" dirty="0" err="1">
                <a:ea typeface="Calibri"/>
                <a:cs typeface="Times New Roman"/>
              </a:rPr>
              <a:t>oir</a:t>
            </a:r>
            <a:r>
              <a:rPr lang="es-ES" dirty="0">
                <a:ea typeface="Calibri"/>
                <a:cs typeface="Times New Roman"/>
              </a:rPr>
              <a:t>, ver, sentí) así las cosas se hacen evidentes. A este tipo se le ha dado el nombre de evidencia </a:t>
            </a:r>
            <a:r>
              <a:rPr lang="es-ES" dirty="0" err="1" smtClean="0">
                <a:ea typeface="Calibri"/>
                <a:cs typeface="Times New Roman"/>
              </a:rPr>
              <a:t>quoad</a:t>
            </a:r>
            <a:r>
              <a:rPr lang="es-ES" dirty="0" smtClean="0">
                <a:ea typeface="Calibri"/>
                <a:cs typeface="Times New Roman"/>
              </a:rPr>
              <a:t> </a:t>
            </a:r>
            <a:r>
              <a:rPr lang="es-ES" dirty="0">
                <a:ea typeface="Calibri"/>
                <a:cs typeface="Times New Roman"/>
              </a:rPr>
              <a:t>nos. Es evidente que si existe humo existe fuego y lo constatamos con la vista (el humo), el olfato (el olor a quemado), tacto (el calor), etc. La evidencia es una propiedad del sujeto y así la evidencia se presenta con la claridad del conocimiento.</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260617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472608"/>
          </a:xfrm>
        </p:spPr>
        <p:txBody>
          <a:bodyPr>
            <a:normAutofit fontScale="77500" lnSpcReduction="20000"/>
          </a:bodyPr>
          <a:lstStyle/>
          <a:p>
            <a:pPr>
              <a:lnSpc>
                <a:spcPct val="115000"/>
              </a:lnSpc>
              <a:spcAft>
                <a:spcPts val="0"/>
              </a:spcAft>
            </a:pPr>
            <a:r>
              <a:rPr lang="es-ES" b="1" dirty="0">
                <a:ea typeface="Calibri"/>
                <a:cs typeface="Times New Roman"/>
              </a:rPr>
              <a:t>Probabilidad</a:t>
            </a:r>
            <a:endParaRPr lang="es-ES" sz="2800" dirty="0">
              <a:ea typeface="Calibri"/>
              <a:cs typeface="Times New Roman"/>
            </a:endParaRPr>
          </a:p>
          <a:p>
            <a:pPr marL="0" indent="0">
              <a:lnSpc>
                <a:spcPct val="115000"/>
              </a:lnSpc>
              <a:spcAft>
                <a:spcPts val="0"/>
              </a:spcAft>
              <a:buNone/>
            </a:pPr>
            <a:endParaRPr lang="es-ES" sz="2800" dirty="0">
              <a:ea typeface="Calibri"/>
              <a:cs typeface="Times New Roman"/>
            </a:endParaRPr>
          </a:p>
          <a:p>
            <a:pPr>
              <a:lnSpc>
                <a:spcPct val="115000"/>
              </a:lnSpc>
              <a:spcAft>
                <a:spcPts val="0"/>
              </a:spcAft>
            </a:pPr>
            <a:r>
              <a:rPr lang="es-ES" dirty="0">
                <a:ea typeface="Calibri"/>
                <a:cs typeface="Times New Roman"/>
              </a:rPr>
              <a:t>Se dice de aquello que sustenta buenas razones para creer que algo es verdadero. Existe un fundada apariencia que nos puede dar los sentidos o el mismo acontecimiento de que algo puede ser lo que nosotros creemos. </a:t>
            </a:r>
            <a:endParaRPr lang="es-ES" sz="2800" dirty="0">
              <a:ea typeface="Calibri"/>
              <a:cs typeface="Times New Roman"/>
            </a:endParaRPr>
          </a:p>
          <a:p>
            <a:pPr>
              <a:lnSpc>
                <a:spcPct val="115000"/>
              </a:lnSpc>
              <a:spcAft>
                <a:spcPts val="0"/>
              </a:spcAft>
            </a:pPr>
            <a:r>
              <a:rPr lang="es-ES" dirty="0">
                <a:ea typeface="Calibri"/>
                <a:cs typeface="Times New Roman"/>
              </a:rPr>
              <a:t>Así podemos decir que lloverá porque vimos que el cielo está muy nublado, existe la probabilidad debido a los signos naturales de que llueva.</a:t>
            </a:r>
            <a:endParaRPr lang="es-ES" sz="2800" dirty="0">
              <a:ea typeface="Calibri"/>
              <a:cs typeface="Times New Roman"/>
            </a:endParaRPr>
          </a:p>
          <a:p>
            <a:pPr>
              <a:lnSpc>
                <a:spcPct val="115000"/>
              </a:lnSpc>
              <a:spcAft>
                <a:spcPts val="0"/>
              </a:spcAft>
            </a:pPr>
            <a:r>
              <a:rPr lang="es-ES" dirty="0">
                <a:ea typeface="Calibri"/>
                <a:cs typeface="Times New Roman"/>
              </a:rPr>
              <a:t>Se califica de probable un juicio o proposición cuando existen razones de peso que suponen una verdad, pero no se excluye lo contrario, así, no se da de hecho la certeza. El juicio probable es sólo opinión. El juicio puede ser probablemente falso o verdadero.</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1943794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760640"/>
          </a:xfrm>
        </p:spPr>
        <p:txBody>
          <a:bodyPr>
            <a:normAutofit fontScale="70000" lnSpcReduction="20000"/>
          </a:bodyPr>
          <a:lstStyle/>
          <a:p>
            <a:pPr>
              <a:lnSpc>
                <a:spcPct val="115000"/>
              </a:lnSpc>
              <a:spcAft>
                <a:spcPts val="0"/>
              </a:spcAft>
            </a:pPr>
            <a:r>
              <a:rPr lang="es-ES" b="1" dirty="0">
                <a:ea typeface="Calibri"/>
                <a:cs typeface="Times New Roman"/>
              </a:rPr>
              <a:t>Posibilidades o lo que puede ser</a:t>
            </a:r>
            <a:endParaRPr lang="es-ES" sz="2800" dirty="0">
              <a:ea typeface="Calibri"/>
              <a:cs typeface="Times New Roman"/>
            </a:endParaRPr>
          </a:p>
          <a:p>
            <a:pPr>
              <a:lnSpc>
                <a:spcPct val="115000"/>
              </a:lnSpc>
              <a:spcAft>
                <a:spcPts val="0"/>
              </a:spcAft>
            </a:pPr>
            <a:r>
              <a:rPr lang="es-ES" dirty="0" smtClean="0">
                <a:ea typeface="Calibri"/>
                <a:cs typeface="Times New Roman"/>
              </a:rPr>
              <a:t>Es </a:t>
            </a:r>
            <a:r>
              <a:rPr lang="es-ES" dirty="0">
                <a:ea typeface="Calibri"/>
                <a:cs typeface="Times New Roman"/>
              </a:rPr>
              <a:t>también la actitud o potencia para ser o existir. La posibilidad de un ente o ser es intrínseca o extrínseca, si se considera en sí dependiendo de otro. La posibilidad de intrínseca es propia de todo aquello que no incluye contradicción, la posibilidad extrínseca corresponde a todo lo que puede ser producido por una causa. Específicamente un niño tiene la posibilidad de ser un hombre de bien, intrínsecamente los factores sociales pueden ayudarlo a no ser un hombre de bien.</a:t>
            </a:r>
            <a:endParaRPr lang="es-ES" sz="2800" dirty="0">
              <a:ea typeface="Calibri"/>
              <a:cs typeface="Times New Roman"/>
            </a:endParaRPr>
          </a:p>
          <a:p>
            <a:pPr marL="0" indent="0">
              <a:lnSpc>
                <a:spcPct val="115000"/>
              </a:lnSpc>
              <a:spcAft>
                <a:spcPts val="0"/>
              </a:spcAft>
              <a:buNone/>
            </a:pPr>
            <a:endParaRPr lang="es-ES" sz="2800" dirty="0">
              <a:ea typeface="Calibri"/>
              <a:cs typeface="Times New Roman"/>
            </a:endParaRPr>
          </a:p>
          <a:p>
            <a:pPr>
              <a:lnSpc>
                <a:spcPct val="115000"/>
              </a:lnSpc>
              <a:spcAft>
                <a:spcPts val="0"/>
              </a:spcAft>
            </a:pPr>
            <a:r>
              <a:rPr lang="es-ES" b="1" dirty="0" smtClean="0">
                <a:ea typeface="Calibri"/>
                <a:cs typeface="Times New Roman"/>
              </a:rPr>
              <a:t>Error</a:t>
            </a:r>
            <a:endParaRPr lang="es-ES" sz="2800" dirty="0">
              <a:ea typeface="Calibri"/>
              <a:cs typeface="Times New Roman"/>
            </a:endParaRPr>
          </a:p>
          <a:p>
            <a:pPr>
              <a:lnSpc>
                <a:spcPct val="115000"/>
              </a:lnSpc>
              <a:spcAft>
                <a:spcPts val="0"/>
              </a:spcAft>
            </a:pPr>
            <a:r>
              <a:rPr lang="es-ES" dirty="0">
                <a:ea typeface="Calibri"/>
                <a:cs typeface="Times New Roman"/>
              </a:rPr>
              <a:t>Es tomar lo verdadero como falso y lo falso como verdadero. Es un estado de la mente que puede ser transitorio o permanente ante la verdad. El error depende fundamentalmente del sujeto </a:t>
            </a:r>
            <a:endParaRPr lang="es-ES" sz="2800" dirty="0">
              <a:ea typeface="Calibri"/>
              <a:cs typeface="Times New Roman"/>
            </a:endParaRPr>
          </a:p>
          <a:p>
            <a:endParaRPr lang="es-ES" dirty="0"/>
          </a:p>
        </p:txBody>
      </p:sp>
    </p:spTree>
    <p:extLst>
      <p:ext uri="{BB962C8B-B14F-4D97-AF65-F5344CB8AC3E}">
        <p14:creationId xmlns:p14="http://schemas.microsoft.com/office/powerpoint/2010/main" val="40302405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518</Words>
  <Application>Microsoft Office PowerPoint</Application>
  <PresentationFormat>Presentación en pantalla (4:3)</PresentationFormat>
  <Paragraphs>24</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FACTORES QUE DETERMINAN LA VERDAD</vt:lpstr>
      <vt:lpstr>Presentación de PowerPoint</vt:lpstr>
      <vt:lpstr>Presentación de PowerPoint</vt:lpstr>
      <vt:lpstr>El problema de los criterios </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FACTORES QUE DETERMINAN LA VERDAD</dc:title>
  <dc:creator>Dante Vasquez</dc:creator>
  <cp:lastModifiedBy>Dante Vasquez</cp:lastModifiedBy>
  <cp:revision>4</cp:revision>
  <dcterms:created xsi:type="dcterms:W3CDTF">2018-04-23T18:36:25Z</dcterms:created>
  <dcterms:modified xsi:type="dcterms:W3CDTF">2018-04-23T19:42:30Z</dcterms:modified>
</cp:coreProperties>
</file>